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vod" id="{c030c1e9-e163-fcd6-492b-8001a0ae99e9}">
          <p14:sldIdLst>
            <p14:sldId id="256"/>
            <p14:sldId id="257"/>
          </p14:sldIdLst>
        </p14:section>
        <p14:section name="Sadržaj" id="{0d4f2588-aee3-3795-614d-62ef58d9810f}">
          <p14:sldIdLst>
            <p14:sldId id="258"/>
            <p14:sldId id="259"/>
            <p14:sldId id="260"/>
            <p14:sldId id="261"/>
            <p14:sldId id="262"/>
          </p14:sldIdLst>
        </p14:section>
        <p14:section name="Zaključak" id="{8ee0a99d-7a47-1df0-e3e2-3eb29a3e1460}">
          <p14:sldIdLst>
            <p14:sldId id="26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Naslovni slajd. Zameni datum, naslov izlaganja i svoje ime. Naslov neka ne prelazi dva reda.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Predstavi rad o kome govoriš: naslov, autori, konferencija ili časopis, godina i link.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Slajd za sekciju. Koristi po jedan za svaki deo izlaganja, npr. Problem, Metoda, Rezultati, Diskusija.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Standardni slajd: mala oznaka, naslov i najviše četiri stavke.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Dve kolone: pre/posle, osnovni/predloženi pristup, prednosti/mane.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Slajd sa slikom. Zameni sliku slikom iz rada (desni klik &gt; Change Picture / Zameni sliku).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Slajd sa ključnom idejom. Koristi ga jednom ili dvaput, za ideje koje publika treba da zapamti.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Završni slajd. Dodaj kako ljudi mogu da te kontaktiraju.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C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411480"/>
            <a:ext cx="804672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900" spc="300" kern="0" dirty="0">
                <a:solidFill>
                  <a:schemeClr val="tx2"/>
                </a:solidFill>
              </a:defRPr>
            </a:lvl1pPr>
          </a:lstStyle>
          <a:p>
            <a:pPr indent="0" marL="0">
              <a:buNone/>
            </a:pPr>
            <a:r>
              <a:rPr lang="en-US" sz="900" spc="300" kern="0" dirty="0">
                <a:solidFill>
                  <a:schemeClr val="tx2"/>
                </a:solidFill>
              </a:rPr>
              <a:t>PAPER CLUB · DATUM</a:t>
            </a:r>
            <a:endParaRPr lang="en-US" sz="9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1371600"/>
            <a:ext cx="8046720" cy="173736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000" b="1" dirty="0">
                <a:solidFill>
                  <a:schemeClr val="tx1"/>
                </a:solidFill>
              </a:defRPr>
            </a:lvl1pPr>
          </a:lstStyle>
          <a:p>
            <a:pPr algn="l" indent="0" marL="0">
              <a:buNone/>
            </a:pPr>
            <a:r>
              <a:rPr lang="en-US" sz="4000" b="1" dirty="0">
                <a:solidFill>
                  <a:schemeClr val="tx1"/>
                </a:solidFill>
              </a:rPr>
              <a:t>Naslov izlaganja</a:t>
            </a:r>
            <a:endParaRPr lang="en-US" sz="40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548640" y="3383280"/>
            <a:ext cx="8046720" cy="82296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300" dirty="0">
                <a:solidFill>
                  <a:schemeClr val="tx2"/>
                </a:solidFill>
              </a:defRPr>
            </a:lvl1pPr>
          </a:lstStyle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Ime predavača · Kompanija</a:t>
            </a:r>
            <a:endParaRPr lang="en-US" sz="1300" dirty="0"/>
          </a:p>
        </p:txBody>
      </p:sp>
      <p:sp>
        <p:nvSpPr>
          <p:cNvPr id="5" name="Text 0"/>
          <p:cNvSpPr/>
          <p:nvPr/>
        </p:nvSpPr>
        <p:spPr>
          <a:xfrm>
            <a:off x="548640" y="4608576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1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mndlabs</a:t>
            </a:r>
            <a:endParaRPr lang="en-US" sz="1200" dirty="0"/>
          </a:p>
        </p:txBody>
      </p:sp>
      <p:sp>
        <p:nvSpPr>
          <p:cNvPr id="6" name="Text 1"/>
          <p:cNvSpPr/>
          <p:nvPr/>
        </p:nvSpPr>
        <p:spPr>
          <a:xfrm>
            <a:off x="1417320" y="4663440"/>
            <a:ext cx="2286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spc="200" kern="0" dirty="0">
                <a:solidFill>
                  <a:schemeClr val="tx2"/>
                </a:solidFill>
              </a:rPr>
              <a:t>paper club</a:t>
            </a:r>
            <a:endParaRPr lang="en-US" sz="9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C Sectio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1463040"/>
            <a:ext cx="182880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400" spc="300" kern="0" dirty="0">
                <a:solidFill>
                  <a:schemeClr val="tx2"/>
                </a:solidFill>
              </a:defRPr>
            </a:lvl1pPr>
          </a:lstStyle>
          <a:p>
            <a:pPr indent="0" marL="0">
              <a:buNone/>
            </a:pPr>
            <a:r>
              <a:rPr lang="en-US" sz="1400" spc="300" kern="0" dirty="0">
                <a:solidFill>
                  <a:schemeClr val="tx2"/>
                </a:solidFill>
              </a:rPr>
              <a:t>01</a:t>
            </a:r>
            <a:endParaRPr lang="en-US" sz="14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1920240"/>
            <a:ext cx="8046720" cy="14630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000" b="1" dirty="0">
                <a:solidFill>
                  <a:schemeClr val="tx1"/>
                </a:solidFill>
              </a:defRPr>
            </a:lvl1pPr>
          </a:lstStyle>
          <a:p>
            <a:pPr algn="l" indent="0" marL="0">
              <a:buNone/>
            </a:pPr>
            <a:r>
              <a:rPr lang="en-US" sz="4000" b="1" dirty="0">
                <a:solidFill>
                  <a:schemeClr val="tx1"/>
                </a:solidFill>
              </a:rPr>
              <a:t>Naziv sekcije</a:t>
            </a:r>
            <a:endParaRPr lang="en-US" sz="4000" dirty="0"/>
          </a:p>
        </p:txBody>
      </p:sp>
      <p:sp>
        <p:nvSpPr>
          <p:cNvPr id="4" name="Text 0"/>
          <p:cNvSpPr/>
          <p:nvPr/>
        </p:nvSpPr>
        <p:spPr>
          <a:xfrm>
            <a:off x="548640" y="4608576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1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mndlabs</a:t>
            </a:r>
            <a:endParaRPr lang="en-US" sz="1200" dirty="0"/>
          </a:p>
        </p:txBody>
      </p:sp>
      <p:sp>
        <p:nvSpPr>
          <p:cNvPr id="5" name="Text 1"/>
          <p:cNvSpPr/>
          <p:nvPr/>
        </p:nvSpPr>
        <p:spPr>
          <a:xfrm>
            <a:off x="1417320" y="4663440"/>
            <a:ext cx="2286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spc="200" kern="0" dirty="0">
                <a:solidFill>
                  <a:schemeClr val="tx2"/>
                </a:solidFill>
              </a:rPr>
              <a:t>paper club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en-US"/>
              <a:t>1003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C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411480"/>
            <a:ext cx="804672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900" spc="300" kern="0" dirty="0">
                <a:solidFill>
                  <a:schemeClr val="tx2"/>
                </a:solidFill>
              </a:defRPr>
            </a:lvl1pPr>
          </a:lstStyle>
          <a:p>
            <a:pPr indent="0" marL="0">
              <a:buNone/>
            </a:pPr>
            <a:r>
              <a:rPr lang="en-US" sz="900" spc="300" kern="0" dirty="0">
                <a:solidFill>
                  <a:schemeClr val="tx2"/>
                </a:solidFill>
              </a:rPr>
              <a:t>OZNAKA</a:t>
            </a:r>
            <a:endParaRPr lang="en-US" sz="9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731520"/>
            <a:ext cx="8046720" cy="82296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800" b="1" dirty="0">
                <a:solidFill>
                  <a:schemeClr val="tx1"/>
                </a:solidFill>
              </a:defRPr>
            </a:lvl1pPr>
          </a:lstStyle>
          <a:p>
            <a:pPr algn="l" indent="0" marL="0">
              <a:buNone/>
            </a:pPr>
            <a:r>
              <a:rPr lang="en-US" sz="2800" b="1" dirty="0">
                <a:solidFill>
                  <a:schemeClr val="tx1"/>
                </a:solidFill>
              </a:rPr>
              <a:t>Naslov slajda</a:t>
            </a:r>
            <a:endParaRPr lang="en-US" sz="28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548640" y="1737360"/>
            <a:ext cx="8046720" cy="274320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spcAft>
                <a:spcPts val="800"/>
              </a:spcAft>
              <a:buNone/>
              <a:defRPr lang="en-US" sz="1400" dirty="0">
                <a:solidFill>
                  <a:schemeClr val="tx1"/>
                </a:solidFill>
              </a:defRPr>
            </a:lvl1pPr>
          </a:lstStyle>
          <a:p>
            <a:pPr indent="0" marL="0">
              <a:spcAft>
                <a:spcPts val="8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Tekst</a:t>
            </a:r>
            <a:endParaRPr lang="en-US" sz="1400" dirty="0"/>
          </a:p>
        </p:txBody>
      </p:sp>
      <p:sp>
        <p:nvSpPr>
          <p:cNvPr id="5" name="Text 0"/>
          <p:cNvSpPr/>
          <p:nvPr/>
        </p:nvSpPr>
        <p:spPr>
          <a:xfrm>
            <a:off x="548640" y="4608576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1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mndlabs</a:t>
            </a:r>
            <a:endParaRPr lang="en-US" sz="1200" dirty="0"/>
          </a:p>
        </p:txBody>
      </p:sp>
      <p:sp>
        <p:nvSpPr>
          <p:cNvPr id="6" name="Text 1"/>
          <p:cNvSpPr/>
          <p:nvPr/>
        </p:nvSpPr>
        <p:spPr>
          <a:xfrm>
            <a:off x="1417320" y="4663440"/>
            <a:ext cx="2286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spc="200" kern="0" dirty="0">
                <a:solidFill>
                  <a:schemeClr val="tx2"/>
                </a:solidFill>
              </a:rPr>
              <a:t>paper club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en-US"/>
              <a:t>1004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C Two Column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411480"/>
            <a:ext cx="804672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900" spc="300" kern="0" dirty="0">
                <a:solidFill>
                  <a:schemeClr val="tx2"/>
                </a:solidFill>
              </a:defRPr>
            </a:lvl1pPr>
          </a:lstStyle>
          <a:p>
            <a:pPr indent="0" marL="0">
              <a:buNone/>
            </a:pPr>
            <a:r>
              <a:rPr lang="en-US" sz="900" spc="300" kern="0" dirty="0">
                <a:solidFill>
                  <a:schemeClr val="tx2"/>
                </a:solidFill>
              </a:rPr>
              <a:t>OZNAKA</a:t>
            </a:r>
            <a:endParaRPr lang="en-US" sz="9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731520"/>
            <a:ext cx="8046720" cy="82296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800" b="1" dirty="0">
                <a:solidFill>
                  <a:schemeClr val="tx1"/>
                </a:solidFill>
              </a:defRPr>
            </a:lvl1pPr>
          </a:lstStyle>
          <a:p>
            <a:pPr algn="l" indent="0" marL="0">
              <a:buNone/>
            </a:pPr>
            <a:r>
              <a:rPr lang="en-US" sz="2800" b="1" dirty="0">
                <a:solidFill>
                  <a:schemeClr val="tx1"/>
                </a:solidFill>
              </a:rPr>
              <a:t>Naslov slajda</a:t>
            </a:r>
            <a:endParaRPr lang="en-US" sz="28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548640" y="1737360"/>
            <a:ext cx="3794760" cy="274320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spcAft>
                <a:spcPts val="800"/>
              </a:spcAft>
              <a:buNone/>
              <a:defRPr lang="en-US" sz="1400" dirty="0">
                <a:solidFill>
                  <a:schemeClr val="tx1"/>
                </a:solidFill>
              </a:defRPr>
            </a:lvl1pPr>
          </a:lstStyle>
          <a:p>
            <a:pPr indent="0" marL="0">
              <a:spcAft>
                <a:spcPts val="8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Leva kolona</a:t>
            </a:r>
            <a:endParaRPr lang="en-US" sz="1400" dirty="0"/>
          </a:p>
        </p:txBody>
      </p:sp>
      <p:sp>
        <p:nvSpPr>
          <p:cNvPr id="5" name="Text 0"/>
          <p:cNvSpPr/>
          <p:nvPr>
            <p:ph idx="103" type="body" hasCustomPrompt="1"/>
          </p:nvPr>
        </p:nvSpPr>
        <p:spPr>
          <a:xfrm>
            <a:off x="4800600" y="1737360"/>
            <a:ext cx="3794760" cy="274320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spcAft>
                <a:spcPts val="800"/>
              </a:spcAft>
              <a:buNone/>
              <a:defRPr lang="en-US" sz="1400" dirty="0">
                <a:solidFill>
                  <a:schemeClr val="tx1"/>
                </a:solidFill>
              </a:defRPr>
            </a:lvl1pPr>
          </a:lstStyle>
          <a:p>
            <a:pPr indent="0" marL="0">
              <a:spcAft>
                <a:spcPts val="8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Desna kolona</a:t>
            </a:r>
            <a:endParaRPr lang="en-US" sz="1400" dirty="0"/>
          </a:p>
        </p:txBody>
      </p:sp>
      <p:sp>
        <p:nvSpPr>
          <p:cNvPr id="6" name="Text 0"/>
          <p:cNvSpPr/>
          <p:nvPr/>
        </p:nvSpPr>
        <p:spPr>
          <a:xfrm>
            <a:off x="548640" y="4608576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1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mndlabs</a:t>
            </a:r>
            <a:endParaRPr lang="en-US" sz="1200" dirty="0"/>
          </a:p>
        </p:txBody>
      </p:sp>
      <p:sp>
        <p:nvSpPr>
          <p:cNvPr id="7" name="Text 1"/>
          <p:cNvSpPr/>
          <p:nvPr/>
        </p:nvSpPr>
        <p:spPr>
          <a:xfrm>
            <a:off x="1417320" y="4663440"/>
            <a:ext cx="2286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spc="200" kern="0" dirty="0">
                <a:solidFill>
                  <a:schemeClr val="tx2"/>
                </a:solidFill>
              </a:rPr>
              <a:t>paper club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en-US"/>
              <a:t>1005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C Figur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411480"/>
            <a:ext cx="804672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900" spc="300" kern="0" dirty="0">
                <a:solidFill>
                  <a:schemeClr val="tx2"/>
                </a:solidFill>
              </a:defRPr>
            </a:lvl1pPr>
          </a:lstStyle>
          <a:p>
            <a:pPr indent="0" marL="0">
              <a:buNone/>
            </a:pPr>
            <a:r>
              <a:rPr lang="en-US" sz="900" spc="300" kern="0" dirty="0">
                <a:solidFill>
                  <a:schemeClr val="tx2"/>
                </a:solidFill>
              </a:rPr>
              <a:t>SLIKA</a:t>
            </a:r>
            <a:endParaRPr lang="en-US" sz="9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731520"/>
            <a:ext cx="8046720" cy="82296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800" b="1" dirty="0">
                <a:solidFill>
                  <a:schemeClr val="tx1"/>
                </a:solidFill>
              </a:defRPr>
            </a:lvl1pPr>
          </a:lstStyle>
          <a:p>
            <a:pPr algn="l" indent="0" marL="0">
              <a:buNone/>
            </a:pPr>
            <a:r>
              <a:rPr lang="en-US" sz="2800" b="1" dirty="0">
                <a:solidFill>
                  <a:schemeClr val="tx1"/>
                </a:solidFill>
              </a:rPr>
              <a:t>Naslov slajda</a:t>
            </a:r>
            <a:endParaRPr lang="en-US" sz="2800" dirty="0"/>
          </a:p>
        </p:txBody>
      </p:sp>
      <p:sp>
        <p:nvSpPr>
          <p:cNvPr id="4" name="Text 0"/>
          <p:cNvSpPr/>
          <p:nvPr>
            <p:ph idx="102" hasCustomPrompt="1"/>
          </p:nvPr>
        </p:nvSpPr>
        <p:spPr>
          <a:xfrm>
            <a:off x="548640" y="1737360"/>
            <a:ext cx="4754880" cy="274320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dirty="0">
                <a:solidFill>
                  <a:schemeClr val="tx2"/>
                </a:solidFill>
              </a:defRPr>
            </a:lvl1pPr>
          </a:lstStyle>
          <a:p>
            <a:pPr indent="0" marL="0">
              <a:buNone/>
            </a:pPr>
            <a:r>
              <a:rPr lang="en-US" dirty="0">
                <a:solidFill>
                  <a:schemeClr val="tx2"/>
                </a:solidFill>
              </a:rPr>
              <a:t>Ubaci sliku</a:t>
            </a:r>
            <a:endParaRPr lang="en-US" dirty="0"/>
          </a:p>
        </p:txBody>
      </p:sp>
      <p:sp>
        <p:nvSpPr>
          <p:cNvPr id="5" name="Text 0"/>
          <p:cNvSpPr/>
          <p:nvPr>
            <p:ph idx="103" type="body" hasCustomPrompt="1"/>
          </p:nvPr>
        </p:nvSpPr>
        <p:spPr>
          <a:xfrm>
            <a:off x="5669280" y="1737360"/>
            <a:ext cx="2926080" cy="274320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spcAft>
                <a:spcPts val="600"/>
              </a:spcAft>
              <a:buNone/>
              <a:defRPr lang="en-US" sz="1200" dirty="0">
                <a:solidFill>
                  <a:schemeClr val="tx2"/>
                </a:solidFill>
              </a:defRPr>
            </a:lvl1pPr>
          </a:lstStyle>
          <a:p>
            <a:pPr indent="0" marL="0">
              <a:spcAft>
                <a:spcPts val="600"/>
              </a:spcAft>
              <a:buNone/>
            </a:pPr>
            <a:r>
              <a:rPr lang="en-US" sz="1200" dirty="0">
                <a:solidFill>
                  <a:schemeClr val="tx2"/>
                </a:solidFill>
              </a:rPr>
              <a:t>Opis</a:t>
            </a:r>
            <a:endParaRPr lang="en-US" sz="1200" dirty="0"/>
          </a:p>
        </p:txBody>
      </p:sp>
      <p:sp>
        <p:nvSpPr>
          <p:cNvPr id="6" name="Text 0"/>
          <p:cNvSpPr/>
          <p:nvPr/>
        </p:nvSpPr>
        <p:spPr>
          <a:xfrm>
            <a:off x="548640" y="4608576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1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mndlabs</a:t>
            </a:r>
            <a:endParaRPr lang="en-US" sz="1200" dirty="0"/>
          </a:p>
        </p:txBody>
      </p:sp>
      <p:sp>
        <p:nvSpPr>
          <p:cNvPr id="7" name="Text 1"/>
          <p:cNvSpPr/>
          <p:nvPr/>
        </p:nvSpPr>
        <p:spPr>
          <a:xfrm>
            <a:off x="1417320" y="4663440"/>
            <a:ext cx="2286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spc="200" kern="0" dirty="0">
                <a:solidFill>
                  <a:schemeClr val="tx2"/>
                </a:solidFill>
              </a:rPr>
              <a:t>paper club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en-US"/>
              <a:t>1006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C Statem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411480"/>
            <a:ext cx="804672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900" spc="300" kern="0" dirty="0">
                <a:solidFill>
                  <a:schemeClr val="tx2"/>
                </a:solidFill>
              </a:defRPr>
            </a:lvl1pPr>
          </a:lstStyle>
          <a:p>
            <a:pPr indent="0" marL="0">
              <a:buNone/>
            </a:pPr>
            <a:r>
              <a:rPr lang="en-US" sz="900" spc="300" kern="0" dirty="0">
                <a:solidFill>
                  <a:schemeClr val="tx2"/>
                </a:solidFill>
              </a:rPr>
              <a:t>KLJUČNA IDEJA</a:t>
            </a:r>
            <a:endParaRPr lang="en-US" sz="9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1280160"/>
            <a:ext cx="8046720" cy="25603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200" i="1" dirty="0">
                <a:solidFill>
                  <a:schemeClr val="tx1"/>
                </a:solidFill>
              </a:defRPr>
            </a:lvl1pPr>
          </a:lstStyle>
          <a:p>
            <a:pPr algn="l" indent="0" marL="0">
              <a:buNone/>
            </a:pPr>
            <a:r>
              <a:rPr lang="en-US" sz="3200" i="1" dirty="0">
                <a:solidFill>
                  <a:schemeClr val="tx1"/>
                </a:solidFill>
              </a:rPr>
              <a:t>Jedna rečenica koja nosi ideju</a:t>
            </a:r>
            <a:endParaRPr lang="en-US" sz="3200" dirty="0"/>
          </a:p>
        </p:txBody>
      </p:sp>
      <p:sp>
        <p:nvSpPr>
          <p:cNvPr id="4" name="Text 0"/>
          <p:cNvSpPr/>
          <p:nvPr/>
        </p:nvSpPr>
        <p:spPr>
          <a:xfrm>
            <a:off x="548640" y="4608576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1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mndlabs</a:t>
            </a:r>
            <a:endParaRPr lang="en-US" sz="1200" dirty="0"/>
          </a:p>
        </p:txBody>
      </p:sp>
      <p:sp>
        <p:nvSpPr>
          <p:cNvPr id="5" name="Text 1"/>
          <p:cNvSpPr/>
          <p:nvPr/>
        </p:nvSpPr>
        <p:spPr>
          <a:xfrm>
            <a:off x="1417320" y="4663440"/>
            <a:ext cx="2286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spc="200" kern="0" dirty="0">
                <a:solidFill>
                  <a:schemeClr val="tx2"/>
                </a:solidFill>
              </a:rPr>
              <a:t>paper club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en-US"/>
              <a:t>1007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C Closing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1371600"/>
            <a:ext cx="8046720" cy="173736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400" b="1" dirty="0">
                <a:solidFill>
                  <a:schemeClr val="tx1"/>
                </a:solidFill>
              </a:defRPr>
            </a:lvl1pPr>
          </a:lstStyle>
          <a:p>
            <a:pPr algn="l" indent="0" marL="0">
              <a:buNone/>
            </a:pPr>
            <a:r>
              <a:rPr lang="en-US" sz="4400" b="1" dirty="0">
                <a:solidFill>
                  <a:schemeClr val="tx1"/>
                </a:solidFill>
              </a:rPr>
              <a:t>Pitanja?</a:t>
            </a:r>
            <a:endParaRPr lang="en-US" sz="44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548640" y="3383280"/>
            <a:ext cx="8046720" cy="82296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300" dirty="0">
                <a:solidFill>
                  <a:schemeClr val="tx2"/>
                </a:solidFill>
              </a:defRPr>
            </a:lvl1pPr>
          </a:lstStyle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Kontakt</a:t>
            </a:r>
            <a:endParaRPr lang="en-US" sz="1300" dirty="0"/>
          </a:p>
        </p:txBody>
      </p:sp>
      <p:sp>
        <p:nvSpPr>
          <p:cNvPr id="4" name="Text 0"/>
          <p:cNvSpPr/>
          <p:nvPr/>
        </p:nvSpPr>
        <p:spPr>
          <a:xfrm>
            <a:off x="548640" y="4608576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1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mndlabs</a:t>
            </a:r>
            <a:endParaRPr lang="en-US" sz="1200" dirty="0"/>
          </a:p>
        </p:txBody>
      </p:sp>
      <p:sp>
        <p:nvSpPr>
          <p:cNvPr id="5" name="Text 1"/>
          <p:cNvSpPr/>
          <p:nvPr/>
        </p:nvSpPr>
        <p:spPr>
          <a:xfrm>
            <a:off x="1417320" y="4663440"/>
            <a:ext cx="2286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spc="200" kern="0" dirty="0">
                <a:solidFill>
                  <a:schemeClr val="tx2"/>
                </a:solidFill>
              </a:rPr>
              <a:t>paper club</a:t>
            </a:r>
            <a:endParaRPr lang="en-US" sz="90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jpg"/><Relationship Id="rId2" Type="http://schemas.openxmlformats.org/officeDocument/2006/relationships/slideLayout" Target="../slideLayouts/slideLayout6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411480"/>
            <a:ext cx="8046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sr-Latn-RS" sz="900" spc="300" kern="0" dirty="0">
                <a:solidFill>
                  <a:schemeClr val="tx2"/>
                </a:solidFill>
              </a:rPr>
              <a:t>PAPER CLUB · 14. OKTOBAR 2026</a:t>
            </a:r>
            <a:endParaRPr lang="sr-Latn-RS" sz="9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1371600"/>
            <a:ext cx="804672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r>
              <a:rPr lang="sr-Latn-RS" sz="4000" b="1" dirty="0">
                <a:solidFill>
                  <a:schemeClr val="tx1"/>
                </a:solidFill>
              </a:rPr>
              <a:t>Naslov izlaganja ide ovde, najviše dva reda</a:t>
            </a:r>
            <a:endParaRPr lang="sr-Latn-RS" sz="40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548640" y="3383280"/>
            <a:ext cx="80467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sr-Latn-RS" sz="1300" dirty="0">
                <a:solidFill>
                  <a:schemeClr val="tx1"/>
                </a:solidFill>
              </a:rPr>
              <a:t>Ime i prezime · Kompanija</a:t>
            </a:r>
            <a:endParaRPr lang="sr-Latn-RS" sz="1300" dirty="0"/>
          </a:p>
          <a:p>
            <a:pPr indent="0" marL="0">
              <a:buNone/>
            </a:pPr>
            <a:r>
              <a:rPr lang="sr-Latn-RS" sz="1300" dirty="0">
                <a:solidFill>
                  <a:schemeClr val="tx2"/>
                </a:solidFill>
              </a:rPr>
              <a:t>Zvanje, fakultet ili organizacija</a:t>
            </a:r>
            <a:endParaRPr lang="sr-Latn-RS" sz="13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411480"/>
            <a:ext cx="8046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sr-Latn-RS" sz="900" spc="300" kern="0" dirty="0">
                <a:solidFill>
                  <a:schemeClr val="tx2"/>
                </a:solidFill>
              </a:rPr>
              <a:t>RAD</a:t>
            </a:r>
            <a:endParaRPr lang="sr-Latn-RS" sz="9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731520"/>
            <a:ext cx="80467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sr-Latn-RS" sz="2800" b="1" dirty="0">
                <a:solidFill>
                  <a:schemeClr val="tx1"/>
                </a:solidFill>
              </a:rPr>
              <a:t>Attention Is All You Need</a:t>
            </a:r>
            <a:endParaRPr lang="sr-Latn-RS" sz="28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548640" y="1737360"/>
            <a:ext cx="804672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800"/>
              </a:spcAft>
              <a:buNone/>
            </a:pPr>
            <a:r>
              <a:rPr lang="sr-Latn-RS" sz="1400" dirty="0">
                <a:solidFill>
                  <a:schemeClr val="tx1"/>
                </a:solidFill>
              </a:rPr>
              <a:t>Vaswani i dr. · NeurIPS 2017</a:t>
            </a:r>
            <a:endParaRPr lang="sr-Latn-RS" sz="1400" dirty="0"/>
          </a:p>
          <a:p>
            <a:pPr indent="0" marL="0">
              <a:spcAft>
                <a:spcPts val="800"/>
              </a:spcAft>
              <a:buNone/>
            </a:pPr>
            <a:r>
              <a:rPr lang="sr-Latn-RS" sz="1400" dirty="0">
                <a:solidFill>
                  <a:schemeClr val="tx2"/>
                </a:solidFill>
              </a:rPr>
              <a:t>arxiv.org/abs/1706.03762</a:t>
            </a:r>
            <a:endParaRPr lang="sr-Latn-R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sr-Latn-RS"/>
              <a:t>2</a:t>
            </a:fld>
            <a:endParaRPr lang="sr-Latn-R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1463040"/>
            <a:ext cx="1828800" cy="36576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indent="0" marL="0">
              <a:buNone/>
            </a:pPr>
            <a:r>
              <a:rPr lang="sr-Latn-RS" sz="1400" spc="300" kern="0" dirty="0">
                <a:solidFill>
                  <a:schemeClr val="tx2"/>
                </a:solidFill>
              </a:rPr>
              <a:t>01</a:t>
            </a:r>
            <a:endParaRPr lang="sr-Latn-RS" sz="14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1920240"/>
            <a:ext cx="80467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sr-Latn-RS" sz="4000" b="1" dirty="0">
                <a:solidFill>
                  <a:schemeClr val="tx1"/>
                </a:solidFill>
              </a:rPr>
              <a:t>Problem</a:t>
            </a:r>
            <a:endParaRPr lang="sr-Latn-RS" sz="4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sr-Latn-RS"/>
              <a:t>3</a:t>
            </a:fld>
            <a:endParaRPr lang="sr-Latn-R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411480"/>
            <a:ext cx="8046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sr-Latn-RS" sz="900" spc="300" kern="0" dirty="0">
                <a:solidFill>
                  <a:schemeClr val="tx2"/>
                </a:solidFill>
              </a:rPr>
              <a:t>PROBLEM</a:t>
            </a:r>
            <a:endParaRPr lang="sr-Latn-RS" sz="9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731520"/>
            <a:ext cx="80467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sr-Latn-RS" sz="2800" b="1" dirty="0">
                <a:solidFill>
                  <a:schemeClr val="tx1"/>
                </a:solidFill>
              </a:rPr>
              <a:t>Na koje pitanje rad odgovara?</a:t>
            </a:r>
            <a:endParaRPr lang="sr-Latn-RS" sz="28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548640" y="1737360"/>
            <a:ext cx="804672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Font typeface="+mn-lt"/>
              <a:buChar char="•"/>
            </a:pPr>
            <a:r>
              <a:rPr lang="sr-Latn-RS" sz="1400" dirty="0">
                <a:solidFill>
                  <a:schemeClr val="tx1"/>
                </a:solidFill>
              </a:rPr>
              <a:t>Opiši problem jednom jednostavnom rečenicom</a:t>
            </a:r>
            <a:endParaRPr lang="sr-Latn-RS" sz="1400" dirty="0"/>
          </a:p>
          <a:p>
            <a:pPr marL="342900" indent="-342900">
              <a:spcAft>
                <a:spcPts val="800"/>
              </a:spcAft>
              <a:buSzPct val="100000"/>
              <a:buFont typeface="+mn-lt"/>
              <a:buChar char="•"/>
            </a:pPr>
            <a:r>
              <a:rPr lang="sr-Latn-RS" sz="1400" dirty="0">
                <a:solidFill>
                  <a:schemeClr val="tx1"/>
                </a:solidFill>
              </a:rPr>
              <a:t>Objasni zašto raniji pristupi nisu dovoljni</a:t>
            </a:r>
            <a:endParaRPr lang="sr-Latn-RS" sz="1400" dirty="0"/>
          </a:p>
          <a:p>
            <a:pPr marL="342900" indent="-342900">
              <a:spcAft>
                <a:spcPts val="800"/>
              </a:spcAft>
              <a:buSzPct val="100000"/>
              <a:buFont typeface="+mn-lt"/>
              <a:buChar char="•"/>
            </a:pPr>
            <a:r>
              <a:rPr lang="sr-Latn-RS" sz="1400" dirty="0">
                <a:solidFill>
                  <a:schemeClr val="tx1"/>
                </a:solidFill>
              </a:rPr>
              <a:t>Najviše tri ili četiri stavke po slajdu</a:t>
            </a:r>
            <a:endParaRPr lang="sr-Latn-R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sr-Latn-RS"/>
              <a:t>4</a:t>
            </a:fld>
            <a:endParaRPr lang="sr-Latn-R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411480"/>
            <a:ext cx="8046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sr-Latn-RS" sz="900" spc="300" kern="0" dirty="0">
                <a:solidFill>
                  <a:schemeClr val="tx2"/>
                </a:solidFill>
              </a:rPr>
              <a:t>METODA</a:t>
            </a:r>
            <a:endParaRPr lang="sr-Latn-RS" sz="9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731520"/>
            <a:ext cx="80467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sr-Latn-RS" sz="2800" b="1" dirty="0">
                <a:solidFill>
                  <a:schemeClr val="tx1"/>
                </a:solidFill>
              </a:rPr>
              <a:t>Uporedi dve stvari jednu pored druge</a:t>
            </a:r>
            <a:endParaRPr lang="sr-Latn-RS" sz="28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548640" y="1737360"/>
            <a:ext cx="379476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800"/>
              </a:spcAft>
              <a:buNone/>
            </a:pPr>
            <a:r>
              <a:rPr lang="sr-Latn-RS" sz="1400" b="1" dirty="0">
                <a:solidFill>
                  <a:schemeClr val="tx1"/>
                </a:solidFill>
              </a:rPr>
              <a:t>Pre</a:t>
            </a:r>
            <a:endParaRPr lang="sr-Latn-RS" sz="1400" dirty="0"/>
          </a:p>
          <a:p>
            <a:pPr indent="0" marL="0">
              <a:spcAft>
                <a:spcPts val="800"/>
              </a:spcAft>
              <a:buNone/>
            </a:pPr>
            <a:r>
              <a:rPr lang="sr-Latn-RS" sz="1400" dirty="0">
                <a:solidFill>
                  <a:schemeClr val="tx1"/>
                </a:solidFill>
              </a:rPr>
              <a:t>Rekurentni modeli obrađuju tokene jedan po jedan, što ograničava paralelizam.</a:t>
            </a:r>
            <a:endParaRPr lang="sr-Latn-RS" sz="1400" dirty="0"/>
          </a:p>
        </p:txBody>
      </p:sp>
      <p:sp>
        <p:nvSpPr>
          <p:cNvPr id="5" name="Text 0"/>
          <p:cNvSpPr/>
          <p:nvPr>
            <p:ph idx="103" type="body" hasCustomPrompt="1"/>
          </p:nvPr>
        </p:nvSpPr>
        <p:spPr>
          <a:xfrm>
            <a:off x="4800600" y="1737360"/>
            <a:ext cx="379476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800"/>
              </a:spcAft>
              <a:buNone/>
            </a:pPr>
            <a:r>
              <a:rPr lang="sr-Latn-RS" sz="1400" b="1" dirty="0">
                <a:solidFill>
                  <a:schemeClr val="tx1"/>
                </a:solidFill>
              </a:rPr>
              <a:t>Posle</a:t>
            </a:r>
            <a:endParaRPr lang="sr-Latn-RS" sz="1400" dirty="0"/>
          </a:p>
          <a:p>
            <a:pPr indent="0" marL="0">
              <a:spcAft>
                <a:spcPts val="800"/>
              </a:spcAft>
              <a:buNone/>
            </a:pPr>
            <a:r>
              <a:rPr lang="sr-Latn-RS" sz="1400" dirty="0">
                <a:solidFill>
                  <a:schemeClr val="tx1"/>
                </a:solidFill>
              </a:rPr>
              <a:t>Self-attention povezuje sve tokene odjednom, pa se treniranje lako paralelizuje.</a:t>
            </a:r>
            <a:endParaRPr lang="sr-Latn-R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sr-Latn-RS"/>
              <a:t>5</a:t>
            </a:fld>
            <a:endParaRPr lang="sr-Latn-R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411480"/>
            <a:ext cx="8046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sr-Latn-RS" sz="900" spc="300" kern="0" dirty="0">
                <a:solidFill>
                  <a:schemeClr val="tx2"/>
                </a:solidFill>
              </a:rPr>
              <a:t>SLIKA</a:t>
            </a:r>
            <a:endParaRPr lang="sr-Latn-RS" sz="9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731520"/>
            <a:ext cx="80467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sr-Latn-RS" sz="2800" b="1" dirty="0">
                <a:solidFill>
                  <a:schemeClr val="tx1"/>
                </a:solidFill>
              </a:rPr>
              <a:t>Neka slika govori umesto tebe</a:t>
            </a:r>
            <a:endParaRPr lang="sr-Latn-RS" sz="2800" dirty="0"/>
          </a:p>
        </p:txBody>
      </p:sp>
      <p:pic>
        <p:nvPicPr>
          <p:cNvPr id="4" name="Image 0" descr="Primer slike: paper club poster">    </p:cNvPr>
          <p:cNvPicPr>
            <a:picLocks noChangeAspect="1"/>
          </p:cNvPicPr>
          <p:nvPr>
            <p:ph idx="102" hasCustomPrompt="1"/>
          </p:nvPr>
        </p:nvPicPr>
        <p:blipFill>
          <a:blip r:embed="rId1"/>
          <a:srcRect l="0" r="0" t="0" b="0"/>
          <a:stretch/>
        </p:blipFill>
        <p:spPr>
          <a:xfrm>
            <a:off x="548640" y="1737360"/>
            <a:ext cx="4754880" cy="2743200"/>
          </a:xfrm>
          <a:prstGeom prst="rect">
            <a:avLst/>
          </a:prstGeom>
        </p:spPr>
      </p:pic>
      <p:sp>
        <p:nvSpPr>
          <p:cNvPr id="5" name="Text 0"/>
          <p:cNvSpPr/>
          <p:nvPr>
            <p:ph idx="103" type="body" hasCustomPrompt="1"/>
          </p:nvPr>
        </p:nvSpPr>
        <p:spPr>
          <a:xfrm>
            <a:off x="5669280" y="1737360"/>
            <a:ext cx="292608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sr-Latn-RS" sz="1200" dirty="0">
                <a:solidFill>
                  <a:schemeClr val="tx2"/>
                </a:solidFill>
              </a:rPr>
              <a:t>Ubaci sliku ili tabelu iz rada levo.</a:t>
            </a:r>
            <a:endParaRPr lang="sr-Latn-RS" sz="1200" dirty="0"/>
          </a:p>
          <a:p>
            <a:pPr indent="0" marL="0">
              <a:spcAft>
                <a:spcPts val="600"/>
              </a:spcAft>
              <a:buNone/>
            </a:pPr>
            <a:r>
              <a:rPr lang="sr-Latn-RS" sz="1200" dirty="0">
                <a:solidFill>
                  <a:schemeClr val="tx2"/>
                </a:solidFill>
              </a:rPr>
              <a:t>Ovde napiši na šta treba obratiti pažnju: osu, trend, iznenađujući broj.</a:t>
            </a:r>
            <a:endParaRPr lang="sr-Latn-R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sr-Latn-RS"/>
              <a:t>6</a:t>
            </a:fld>
            <a:endParaRPr lang="sr-Latn-R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411480"/>
            <a:ext cx="8046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sr-Latn-RS" sz="900" spc="300" kern="0" dirty="0">
                <a:solidFill>
                  <a:schemeClr val="tx2"/>
                </a:solidFill>
              </a:rPr>
              <a:t>KLJUČNA IDEJA</a:t>
            </a:r>
            <a:endParaRPr lang="sr-Latn-RS" sz="9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1280160"/>
            <a:ext cx="8046720" cy="2560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sr-Latn-RS" sz="3200" i="1" dirty="0">
                <a:solidFill>
                  <a:schemeClr val="tx1"/>
                </a:solidFill>
              </a:rPr>
              <a:t>Jedna rečenica koja sažima glavni doprinos rada</a:t>
            </a:r>
            <a:endParaRPr lang="sr-Latn-R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sr-Latn-RS"/>
              <a:t>7</a:t>
            </a:fld>
            <a:endParaRPr lang="sr-Latn-R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1371600"/>
            <a:ext cx="804672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r>
              <a:rPr lang="sr-Latn-RS" sz="4400" b="1" dirty="0">
                <a:solidFill>
                  <a:schemeClr val="tx1"/>
                </a:solidFill>
              </a:rPr>
              <a:t>Pitanja?</a:t>
            </a:r>
            <a:endParaRPr lang="sr-Latn-RS" sz="44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548640" y="3383280"/>
            <a:ext cx="80467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sr-Latn-RS" sz="1300" dirty="0">
                <a:solidFill>
                  <a:schemeClr val="tx2"/>
                </a:solidFill>
              </a:rPr>
              <a:t>Otvorena diskusija. Neslaganja su dobrodošla.</a:t>
            </a:r>
            <a:endParaRPr lang="sr-Latn-RS" sz="1300" dirty="0"/>
          </a:p>
          <a:p>
            <a:pPr indent="0" marL="0">
              <a:buNone/>
            </a:pPr>
            <a:r>
              <a:rPr lang="sr-Latn-RS" sz="1300" dirty="0">
                <a:solidFill>
                  <a:schemeClr val="tx2"/>
                </a:solidFill>
              </a:rPr>
              <a:t>tvoj.email@primer.com · linkedin.com/in/tvojeime</a:t>
            </a:r>
            <a:endParaRPr lang="sr-Latn-R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per club light">
  <a:themeElements>
    <a:clrScheme name="paper club light">
      <a:dk1>
        <a:srgbClr val="080808"/>
      </a:dk1>
      <a:lt1>
        <a:srgbClr val="FFFFFF"/>
      </a:lt1>
      <a:dk2>
        <a:srgbClr val="8A8A8A"/>
      </a:dk2>
      <a:lt2>
        <a:srgbClr val="F2F0EB"/>
      </a:lt2>
      <a:accent1>
        <a:srgbClr val="080808"/>
      </a:accent1>
      <a:accent2>
        <a:srgbClr val="4A4A4A"/>
      </a:accent2>
      <a:accent3>
        <a:srgbClr val="8A8A8A"/>
      </a:accent3>
      <a:accent4>
        <a:srgbClr val="B5B5B5"/>
      </a:accent4>
      <a:accent5>
        <a:srgbClr val="D9D9D9"/>
      </a:accent5>
      <a:accent6>
        <a:srgbClr val="F2F0EB"/>
      </a:accent6>
      <a:hlink>
        <a:srgbClr val="080808"/>
      </a:hlink>
      <a:folHlink>
        <a:srgbClr val="4A4A4A"/>
      </a:folHlink>
    </a:clrScheme>
    <a:fontScheme name="paper club light">
      <a:majorFont>
        <a:latin typeface="Fraunces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DM Mono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mndlabs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paper club šablon</dc:title>
  <dc:subject>PptxGenJS Presentation</dc:subject>
  <dc:creator>mndlabs</dc:creator>
  <cp:lastModifiedBy>mndlabs</cp:lastModifiedBy>
  <cp:revision>1</cp:revision>
  <dcterms:created xsi:type="dcterms:W3CDTF">2026-10-09T11:01:23Z</dcterms:created>
  <dcterms:modified xsi:type="dcterms:W3CDTF">2026-10-09T11:01:23Z</dcterms:modified>
</cp:coreProperties>
</file>